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varScale="1">
        <p:scale>
          <a:sx n="74" d="100"/>
          <a:sy n="74" d="100"/>
        </p:scale>
        <p:origin x="-190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41AC98A3-823F-4AD1-9969-59CDB8FDCA36}" type="datetimeFigureOut">
              <a:rPr lang="ar-IQ" smtClean="0"/>
              <a:t>13/04/1441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79374C71-ACCC-41DE-8BCA-F344A211EE8E}"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1AC98A3-823F-4AD1-9969-59CDB8FDCA36}" type="datetimeFigureOut">
              <a:rPr lang="ar-IQ" smtClean="0"/>
              <a:t>13/04/1441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9374C71-ACCC-41DE-8BCA-F344A211EE8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1AC98A3-823F-4AD1-9969-59CDB8FDCA36}" type="datetimeFigureOut">
              <a:rPr lang="ar-IQ" smtClean="0"/>
              <a:t>13/04/1441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9374C71-ACCC-41DE-8BCA-F344A211EE8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1AC98A3-823F-4AD1-9969-59CDB8FDCA36}" type="datetimeFigureOut">
              <a:rPr lang="ar-IQ" smtClean="0"/>
              <a:t>13/04/1441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9374C71-ACCC-41DE-8BCA-F344A211EE8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41AC98A3-823F-4AD1-9969-59CDB8FDCA36}" type="datetimeFigureOut">
              <a:rPr lang="ar-IQ" smtClean="0"/>
              <a:t>13/04/1441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9374C71-ACCC-41DE-8BCA-F344A211EE8E}"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1AC98A3-823F-4AD1-9969-59CDB8FDCA36}" type="datetimeFigureOut">
              <a:rPr lang="ar-IQ" smtClean="0"/>
              <a:t>13/04/1441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9374C71-ACCC-41DE-8BCA-F344A211EE8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41AC98A3-823F-4AD1-9969-59CDB8FDCA36}" type="datetimeFigureOut">
              <a:rPr lang="ar-IQ" smtClean="0"/>
              <a:t>13/04/1441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9374C71-ACCC-41DE-8BCA-F344A211EE8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41AC98A3-823F-4AD1-9969-59CDB8FDCA36}" type="datetimeFigureOut">
              <a:rPr lang="ar-IQ" smtClean="0"/>
              <a:t>13/04/1441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9374C71-ACCC-41DE-8BCA-F344A211EE8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AC98A3-823F-4AD1-9969-59CDB8FDCA36}" type="datetimeFigureOut">
              <a:rPr lang="ar-IQ" smtClean="0"/>
              <a:t>13/04/1441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9374C71-ACCC-41DE-8BCA-F344A211EE8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1AC98A3-823F-4AD1-9969-59CDB8FDCA36}" type="datetimeFigureOut">
              <a:rPr lang="ar-IQ" smtClean="0"/>
              <a:t>13/04/1441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9374C71-ACCC-41DE-8BCA-F344A211EE8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41AC98A3-823F-4AD1-9969-59CDB8FDCA36}" type="datetimeFigureOut">
              <a:rPr lang="ar-IQ" smtClean="0"/>
              <a:t>13/04/1441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79374C71-ACCC-41DE-8BCA-F344A211EE8E}"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1AC98A3-823F-4AD1-9969-59CDB8FDCA36}" type="datetimeFigureOut">
              <a:rPr lang="ar-IQ" smtClean="0"/>
              <a:t>13/04/1441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374C71-ACCC-41DE-8BCA-F344A211EE8E}"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r"/>
            <a:r>
              <a:rPr lang="ar-IQ" dirty="0" smtClean="0"/>
              <a:t>علم النسج </a:t>
            </a:r>
            <a:r>
              <a:rPr lang="en-US" dirty="0" smtClean="0"/>
              <a:t/>
            </a:r>
            <a:br>
              <a:rPr lang="en-US" dirty="0" smtClean="0"/>
            </a:br>
            <a:endParaRPr lang="ar-IQ" dirty="0"/>
          </a:p>
        </p:txBody>
      </p:sp>
      <p:sp>
        <p:nvSpPr>
          <p:cNvPr id="3" name="عنوان فرعي 2"/>
          <p:cNvSpPr>
            <a:spLocks noGrp="1"/>
          </p:cNvSpPr>
          <p:nvPr>
            <p:ph type="subTitle" idx="1"/>
          </p:nvPr>
        </p:nvSpPr>
        <p:spPr/>
        <p:txBody>
          <a:bodyPr/>
          <a:lstStyle/>
          <a:p>
            <a:r>
              <a:rPr lang="ar-IQ" dirty="0" smtClean="0"/>
              <a:t>الجهاز الوعائي اللمفاوي </a:t>
            </a:r>
          </a:p>
          <a:p>
            <a:r>
              <a:rPr lang="en-US" dirty="0" err="1" smtClean="0"/>
              <a:t>Lec</a:t>
            </a:r>
            <a:r>
              <a:rPr lang="en-US" dirty="0" smtClean="0"/>
              <a:t>. 9</a:t>
            </a:r>
            <a:endParaRPr lang="ar-IQ" dirty="0"/>
          </a:p>
        </p:txBody>
      </p:sp>
    </p:spTree>
    <p:extLst>
      <p:ext uri="{BB962C8B-B14F-4D97-AF65-F5344CB8AC3E}">
        <p14:creationId xmlns:p14="http://schemas.microsoft.com/office/powerpoint/2010/main" val="2999805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36680"/>
          </a:xfrm>
        </p:spPr>
        <p:txBody>
          <a:bodyPr>
            <a:normAutofit/>
          </a:bodyPr>
          <a:lstStyle/>
          <a:p>
            <a:pPr algn="just"/>
            <a:endParaRPr lang="ar-IQ" sz="2000" dirty="0"/>
          </a:p>
        </p:txBody>
      </p:sp>
      <p:sp>
        <p:nvSpPr>
          <p:cNvPr id="3" name="عنصر نائب للمحتوى 2"/>
          <p:cNvSpPr>
            <a:spLocks noGrp="1"/>
          </p:cNvSpPr>
          <p:nvPr>
            <p:ph idx="1"/>
          </p:nvPr>
        </p:nvSpPr>
        <p:spPr>
          <a:xfrm>
            <a:off x="457200" y="1484784"/>
            <a:ext cx="8229600" cy="4839816"/>
          </a:xfrm>
        </p:spPr>
        <p:txBody>
          <a:bodyPr>
            <a:normAutofit lnSpcReduction="10000"/>
          </a:bodyPr>
          <a:lstStyle/>
          <a:p>
            <a:pPr algn="just"/>
            <a:r>
              <a:rPr lang="ar-IQ" dirty="0" smtClean="0"/>
              <a:t>اللب الاحمر </a:t>
            </a:r>
            <a:r>
              <a:rPr lang="en-US" dirty="0" smtClean="0"/>
              <a:t>Red pulp</a:t>
            </a:r>
          </a:p>
          <a:p>
            <a:pPr algn="just"/>
            <a:r>
              <a:rPr lang="ar-IQ" dirty="0" smtClean="0"/>
              <a:t>يشغل </a:t>
            </a:r>
            <a:r>
              <a:rPr lang="ar-IQ" dirty="0"/>
              <a:t>المناطق الواقعة ما بين الحواجز واللب الابيض , يكون ذو جيوب وريدية </a:t>
            </a:r>
            <a:r>
              <a:rPr lang="en-US" dirty="0"/>
              <a:t>Sinus venous </a:t>
            </a:r>
            <a:r>
              <a:rPr lang="ar-IQ" dirty="0"/>
              <a:t>كثيرة مبطنة بخلايا طويلة وهذه الخلايا تغطيها الياف شبكية . يظهر اللب الاحمر على شكل حبال خلوية تدعى بالحبال </a:t>
            </a:r>
            <a:r>
              <a:rPr lang="ar-IQ" dirty="0" err="1"/>
              <a:t>الطحالية</a:t>
            </a:r>
            <a:r>
              <a:rPr lang="ar-IQ" dirty="0"/>
              <a:t> </a:t>
            </a:r>
            <a:r>
              <a:rPr lang="en-US" dirty="0"/>
              <a:t>Splenic cords  (</a:t>
            </a:r>
            <a:r>
              <a:rPr lang="ar-IQ" dirty="0"/>
              <a:t>حبال </a:t>
            </a:r>
            <a:r>
              <a:rPr lang="ar-IQ" dirty="0" err="1"/>
              <a:t>بلروث</a:t>
            </a:r>
            <a:r>
              <a:rPr lang="en-US" dirty="0" err="1"/>
              <a:t>Billroth</a:t>
            </a:r>
            <a:r>
              <a:rPr lang="en-US" dirty="0"/>
              <a:t> cords) </a:t>
            </a:r>
            <a:r>
              <a:rPr lang="ar-IQ" dirty="0"/>
              <a:t>تحصر بينها عدد كبير من الجيوب الوريدية .</a:t>
            </a:r>
          </a:p>
          <a:p>
            <a:pPr algn="just"/>
            <a:r>
              <a:rPr lang="ar-IQ" dirty="0"/>
              <a:t> اللب الاحمر يشغل حجما اكبر من حجم اللب الابيض , لكنه يكون اكثر تفككا منه وتحتوي الحبال </a:t>
            </a:r>
            <a:r>
              <a:rPr lang="ar-IQ" dirty="0" err="1"/>
              <a:t>الطحالية</a:t>
            </a:r>
            <a:r>
              <a:rPr lang="ar-IQ" dirty="0"/>
              <a:t> فيه على خلايا </a:t>
            </a:r>
            <a:r>
              <a:rPr lang="ar-IQ" dirty="0" err="1"/>
              <a:t>ملتهمة</a:t>
            </a:r>
            <a:r>
              <a:rPr lang="ar-IQ" dirty="0"/>
              <a:t> ولمفاوية وبلازمية وخلايا الدم المختلفة . اما المنطقة الواقعة ما بين العقيدات </a:t>
            </a:r>
            <a:r>
              <a:rPr lang="ar-IQ" dirty="0" err="1"/>
              <a:t>الطحالية</a:t>
            </a:r>
            <a:r>
              <a:rPr lang="ar-IQ" dirty="0"/>
              <a:t> واللب الاحمر تشغلها نسيج لمفاوي مفكك ذو خلايا لمفاوية قليلة وخلايا </a:t>
            </a:r>
            <a:r>
              <a:rPr lang="ar-IQ" dirty="0" err="1"/>
              <a:t>ملتهمة</a:t>
            </a:r>
            <a:r>
              <a:rPr lang="ar-IQ" dirty="0"/>
              <a:t> كبيرة تعرف هذه المنطقة بمنطقة الحافة </a:t>
            </a:r>
            <a:r>
              <a:rPr lang="en-US" dirty="0"/>
              <a:t>Marginal zone  </a:t>
            </a:r>
            <a:r>
              <a:rPr lang="ar-IQ" dirty="0"/>
              <a:t>والتي تلعب دورا كبيرا في الفعالية المناعية للطحال </a:t>
            </a:r>
          </a:p>
          <a:p>
            <a:pPr algn="just"/>
            <a:endParaRPr lang="ar-IQ" dirty="0"/>
          </a:p>
        </p:txBody>
      </p:sp>
    </p:spTree>
    <p:extLst>
      <p:ext uri="{BB962C8B-B14F-4D97-AF65-F5344CB8AC3E}">
        <p14:creationId xmlns:p14="http://schemas.microsoft.com/office/powerpoint/2010/main" val="4043415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98110" y="2967335"/>
            <a:ext cx="5947783" cy="1323439"/>
          </a:xfrm>
          <a:prstGeom prst="rect">
            <a:avLst/>
          </a:prstGeom>
          <a:noFill/>
          <a:effectLst>
            <a:outerShdw blurRad="50800" dist="38100" dir="16200000" rotWithShape="0">
              <a:prstClr val="black">
                <a:alpha val="40000"/>
              </a:prstClr>
            </a:outerShdw>
          </a:effectLst>
        </p:spPr>
        <p:txBody>
          <a:bodyPr wrap="none" lIns="91440" tIns="45720" rIns="91440" bIns="45720">
            <a:spAutoFit/>
          </a:bodyPr>
          <a:lstStyle/>
          <a:p>
            <a:pPr algn="ctr"/>
            <a:r>
              <a:rPr lang="en-US" sz="8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Thank You </a:t>
            </a:r>
            <a:endParaRPr lang="ar-SA" sz="8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extLst>
      <p:ext uri="{BB962C8B-B14F-4D97-AF65-F5344CB8AC3E}">
        <p14:creationId xmlns:p14="http://schemas.microsoft.com/office/powerpoint/2010/main" val="4076851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996720"/>
          </a:xfrm>
        </p:spPr>
        <p:txBody>
          <a:bodyPr>
            <a:normAutofit fontScale="90000"/>
          </a:bodyPr>
          <a:lstStyle/>
          <a:p>
            <a:pPr algn="just"/>
            <a:r>
              <a:rPr lang="ar-IQ" dirty="0"/>
              <a:t>الجهاز الوعائي اللمفاوي </a:t>
            </a:r>
            <a:r>
              <a:rPr lang="en-US" dirty="0"/>
              <a:t>The lymph vascular system</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a:t>يتكون الجهاز اللمفاوي من اوعية لمفاوية </a:t>
            </a:r>
            <a:r>
              <a:rPr lang="en-US" dirty="0"/>
              <a:t>Lymphatic vessels </a:t>
            </a:r>
            <a:r>
              <a:rPr lang="ar-IQ" dirty="0"/>
              <a:t>واعضاء لمفاوية </a:t>
            </a:r>
            <a:r>
              <a:rPr lang="en-US" dirty="0"/>
              <a:t>organs Lymphatic ,</a:t>
            </a:r>
            <a:r>
              <a:rPr lang="ar-IQ" dirty="0"/>
              <a:t>تقوم الاعضاء اللمفاوية بجمع </a:t>
            </a:r>
            <a:r>
              <a:rPr lang="ar-IQ" dirty="0" err="1"/>
              <a:t>السئل</a:t>
            </a:r>
            <a:r>
              <a:rPr lang="ar-IQ" dirty="0"/>
              <a:t> النسيجي وارجاعه الى مجرى الدم عن طريق غير مباشر .تبدا الاوعية اللمفاوية من اوعية شعرية لمفاوية </a:t>
            </a:r>
            <a:r>
              <a:rPr lang="en-US" dirty="0"/>
              <a:t>Lymphatic capillaries </a:t>
            </a:r>
            <a:r>
              <a:rPr lang="ar-IQ" dirty="0"/>
              <a:t>ذات نهايات مسدودة تنتهي في الطرف الاخر بالقناة الصدرية </a:t>
            </a:r>
            <a:r>
              <a:rPr lang="en-US" dirty="0"/>
              <a:t>thoracic duct </a:t>
            </a:r>
            <a:r>
              <a:rPr lang="ar-IQ" dirty="0"/>
              <a:t>او القناة اللمفاوية اليمنى </a:t>
            </a:r>
            <a:r>
              <a:rPr lang="en-US" dirty="0"/>
              <a:t>right lymphatic duct</a:t>
            </a:r>
          </a:p>
          <a:p>
            <a:r>
              <a:rPr lang="ar-IQ" dirty="0"/>
              <a:t>تحمل القنوات صمامات عند اتصالها مع الاوردة الجهازية </a:t>
            </a:r>
            <a:r>
              <a:rPr lang="en-US" dirty="0"/>
              <a:t>systemic veins </a:t>
            </a:r>
            <a:r>
              <a:rPr lang="ar-IQ" dirty="0"/>
              <a:t>تعمل على منع الدم من العودة الى الجهاز اللمفاوي .كما تفع على مسار الاوعية اللمفاوية عقد لمفاوية يتم عبرها ترشيح الدم فضلا عن اضافة خلايا لمفاوية اليه قبل وصوله الى الجذوع اللمفاوية الرئيسة </a:t>
            </a:r>
            <a:r>
              <a:rPr lang="en-US" dirty="0"/>
              <a:t>main lymphatic trunks </a:t>
            </a:r>
            <a:r>
              <a:rPr lang="ar-IQ" dirty="0"/>
              <a:t>و </a:t>
            </a:r>
            <a:r>
              <a:rPr lang="ar-IQ" dirty="0" err="1"/>
              <a:t>ولاتوجد</a:t>
            </a:r>
            <a:r>
              <a:rPr lang="ar-IQ" dirty="0"/>
              <a:t> اوعية لمفاوية في الجهاز العصبي المركزي ونخاع العظم والاذن الداخلية واغلفة كرة العين .</a:t>
            </a:r>
          </a:p>
          <a:p>
            <a:endParaRPr lang="ar-IQ" dirty="0"/>
          </a:p>
        </p:txBody>
      </p:sp>
    </p:spTree>
    <p:extLst>
      <p:ext uri="{BB962C8B-B14F-4D97-AF65-F5344CB8AC3E}">
        <p14:creationId xmlns:p14="http://schemas.microsoft.com/office/powerpoint/2010/main" val="3513234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80696"/>
          </a:xfrm>
        </p:spPr>
        <p:txBody>
          <a:bodyPr>
            <a:normAutofit fontScale="90000"/>
          </a:bodyPr>
          <a:lstStyle/>
          <a:p>
            <a:pPr algn="just"/>
            <a:endParaRPr lang="ar-IQ" dirty="0"/>
          </a:p>
        </p:txBody>
      </p:sp>
      <p:sp>
        <p:nvSpPr>
          <p:cNvPr id="3" name="عنصر نائب للمحتوى 2"/>
          <p:cNvSpPr>
            <a:spLocks noGrp="1"/>
          </p:cNvSpPr>
          <p:nvPr>
            <p:ph idx="1"/>
          </p:nvPr>
        </p:nvSpPr>
        <p:spPr>
          <a:xfrm>
            <a:off x="457200" y="1700808"/>
            <a:ext cx="8229600" cy="4623792"/>
          </a:xfrm>
        </p:spPr>
        <p:txBody>
          <a:bodyPr>
            <a:normAutofit fontScale="85000" lnSpcReduction="10000"/>
          </a:bodyPr>
          <a:lstStyle/>
          <a:p>
            <a:r>
              <a:rPr lang="ar-IQ" dirty="0"/>
              <a:t>الاوعية الشعرية </a:t>
            </a:r>
            <a:r>
              <a:rPr lang="ar-IQ" dirty="0" err="1"/>
              <a:t>المفاوية</a:t>
            </a:r>
            <a:r>
              <a:rPr lang="ar-IQ" dirty="0"/>
              <a:t> </a:t>
            </a:r>
          </a:p>
          <a:p>
            <a:r>
              <a:rPr lang="ar-IQ" dirty="0"/>
              <a:t>تتصف  الاوعية الشعرية </a:t>
            </a:r>
            <a:r>
              <a:rPr lang="ar-IQ" dirty="0" err="1"/>
              <a:t>المفاوية</a:t>
            </a:r>
            <a:r>
              <a:rPr lang="ar-IQ" dirty="0"/>
              <a:t> بكونها:</a:t>
            </a:r>
          </a:p>
          <a:p>
            <a:r>
              <a:rPr lang="ar-IQ" dirty="0"/>
              <a:t>•	اوسع من الاوعية الدموية </a:t>
            </a:r>
          </a:p>
          <a:p>
            <a:r>
              <a:rPr lang="ar-IQ" dirty="0"/>
              <a:t>•	يكون جدار </a:t>
            </a:r>
            <a:r>
              <a:rPr lang="ar-IQ" dirty="0" err="1"/>
              <a:t>الاندوثيليوم</a:t>
            </a:r>
            <a:r>
              <a:rPr lang="ar-IQ" dirty="0"/>
              <a:t> من النوع المستمر </a:t>
            </a:r>
          </a:p>
          <a:p>
            <a:r>
              <a:rPr lang="ar-IQ" dirty="0"/>
              <a:t>•	انعدام الصفيحة القاعدية </a:t>
            </a:r>
          </a:p>
          <a:p>
            <a:r>
              <a:rPr lang="ar-IQ" dirty="0"/>
              <a:t>الاوعية اللمفاوية الجامعة </a:t>
            </a:r>
            <a:r>
              <a:rPr lang="en-US" dirty="0"/>
              <a:t>Lymphatic vessels (collecting) vessels</a:t>
            </a:r>
          </a:p>
          <a:p>
            <a:r>
              <a:rPr lang="ar-IQ" dirty="0"/>
              <a:t>يمكن تمييز الاغلفة الثلاثة في الاوعية الدموية , وان كانت غير منفصلة عن بعضها بشكل واضح , هذه الاوعية شبيهة </a:t>
            </a:r>
            <a:r>
              <a:rPr lang="ar-IQ" dirty="0" err="1"/>
              <a:t>بالاوردة</a:t>
            </a:r>
            <a:r>
              <a:rPr lang="ar-IQ" dirty="0"/>
              <a:t> من الناحية التركيبية ولكن جدرانها ارق من تلك المساوية لها قطرا </a:t>
            </a:r>
            <a:r>
              <a:rPr lang="ar-IQ" dirty="0" err="1"/>
              <a:t>وصماماتهااقرب</a:t>
            </a:r>
            <a:r>
              <a:rPr lang="ar-IQ" dirty="0"/>
              <a:t> لبعضها مقارنة بتلك الموجودة في الاوردة </a:t>
            </a:r>
          </a:p>
          <a:p>
            <a:r>
              <a:rPr lang="ar-IQ" dirty="0"/>
              <a:t>الجذوع اللمفاوية الرئيسة </a:t>
            </a:r>
            <a:r>
              <a:rPr lang="en-US" dirty="0"/>
              <a:t>Main lymphatic trunks</a:t>
            </a:r>
          </a:p>
          <a:p>
            <a:r>
              <a:rPr lang="ar-IQ" dirty="0"/>
              <a:t>تشمل القناة اللمفاوية الصدرية </a:t>
            </a:r>
            <a:r>
              <a:rPr lang="en-US" dirty="0"/>
              <a:t>thoracic lymphatic duct </a:t>
            </a:r>
            <a:r>
              <a:rPr lang="ar-IQ" dirty="0"/>
              <a:t>واللمفاوية اليمنى </a:t>
            </a:r>
            <a:r>
              <a:rPr lang="en-US" dirty="0"/>
              <a:t>right lymphatic duct </a:t>
            </a:r>
            <a:r>
              <a:rPr lang="ar-IQ" dirty="0"/>
              <a:t>وتشبه </a:t>
            </a:r>
            <a:r>
              <a:rPr lang="ar-IQ" dirty="0" err="1"/>
              <a:t>والىدرجة</a:t>
            </a:r>
            <a:r>
              <a:rPr lang="ar-IQ" dirty="0"/>
              <a:t> كبيرة الوريد المساوي لها في الحجم .</a:t>
            </a:r>
          </a:p>
          <a:p>
            <a:endParaRPr lang="ar-IQ" dirty="0"/>
          </a:p>
        </p:txBody>
      </p:sp>
    </p:spTree>
    <p:extLst>
      <p:ext uri="{BB962C8B-B14F-4D97-AF65-F5344CB8AC3E}">
        <p14:creationId xmlns:p14="http://schemas.microsoft.com/office/powerpoint/2010/main" val="2315297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36680"/>
          </a:xfrm>
        </p:spPr>
        <p:txBody>
          <a:bodyPr>
            <a:normAutofit/>
          </a:bodyPr>
          <a:lstStyle/>
          <a:p>
            <a:pPr algn="just"/>
            <a:endParaRPr lang="ar-IQ" sz="2400" dirty="0"/>
          </a:p>
        </p:txBody>
      </p:sp>
      <p:sp>
        <p:nvSpPr>
          <p:cNvPr id="3" name="عنصر نائب للمحتوى 2"/>
          <p:cNvSpPr>
            <a:spLocks noGrp="1"/>
          </p:cNvSpPr>
          <p:nvPr>
            <p:ph idx="1"/>
          </p:nvPr>
        </p:nvSpPr>
        <p:spPr>
          <a:xfrm>
            <a:off x="457200" y="1628800"/>
            <a:ext cx="8229600" cy="4695800"/>
          </a:xfrm>
        </p:spPr>
        <p:txBody>
          <a:bodyPr/>
          <a:lstStyle/>
          <a:p>
            <a:r>
              <a:rPr lang="ar-IQ" dirty="0"/>
              <a:t>الاعضاء اللمفاوية </a:t>
            </a:r>
            <a:r>
              <a:rPr lang="en-US" dirty="0"/>
              <a:t>organs Lymphatic </a:t>
            </a:r>
          </a:p>
          <a:p>
            <a:r>
              <a:rPr lang="ar-IQ" dirty="0"/>
              <a:t>تشمل الاعضاء اللمفاوية على العقد اللمفاوية والطحال </a:t>
            </a:r>
            <a:r>
              <a:rPr lang="ar-IQ" dirty="0" err="1"/>
              <a:t>واللوزات</a:t>
            </a:r>
            <a:r>
              <a:rPr lang="ar-IQ" dirty="0"/>
              <a:t> والتوتة .</a:t>
            </a:r>
          </a:p>
          <a:p>
            <a:r>
              <a:rPr lang="ar-IQ" dirty="0"/>
              <a:t>العقيدات اللمفاوية </a:t>
            </a:r>
            <a:r>
              <a:rPr lang="en-US" dirty="0"/>
              <a:t>Lymphatic nodules</a:t>
            </a:r>
          </a:p>
          <a:p>
            <a:r>
              <a:rPr lang="ar-IQ" dirty="0"/>
              <a:t>العقيدة هي تجمع كثيف غير ثابت في التركيب او المكان مؤلف من نسيج لمفاوي يتخذ شكل كتلة كروية متجانسة او غير متجانسة التركيب قد تكون منفصلة </a:t>
            </a:r>
            <a:r>
              <a:rPr lang="ar-IQ" dirty="0" err="1"/>
              <a:t>اوتوجد</a:t>
            </a:r>
            <a:r>
              <a:rPr lang="ar-IQ" dirty="0"/>
              <a:t> في اعضاء لمفاوية خاصة كالطحال , </a:t>
            </a:r>
            <a:r>
              <a:rPr lang="ar-IQ" dirty="0" err="1"/>
              <a:t>تتالف</a:t>
            </a:r>
            <a:r>
              <a:rPr lang="ar-IQ" dirty="0"/>
              <a:t> العقيدة </a:t>
            </a:r>
            <a:r>
              <a:rPr lang="ar-IQ" dirty="0" err="1"/>
              <a:t>غيرمتجانسة</a:t>
            </a:r>
            <a:r>
              <a:rPr lang="ar-IQ" dirty="0"/>
              <a:t> التركيب من :</a:t>
            </a:r>
          </a:p>
          <a:p>
            <a:r>
              <a:rPr lang="ar-IQ" dirty="0"/>
              <a:t>1-	قشرة </a:t>
            </a:r>
            <a:r>
              <a:rPr lang="en-US" dirty="0"/>
              <a:t>Cortex  </a:t>
            </a:r>
            <a:r>
              <a:rPr lang="ar-IQ" dirty="0"/>
              <a:t>داكنة الصبغة ذات خلايا لمفاوية صغيرة متراصة .</a:t>
            </a:r>
          </a:p>
          <a:p>
            <a:r>
              <a:rPr lang="ar-IQ" dirty="0"/>
              <a:t>2-	مركز مولد </a:t>
            </a:r>
            <a:r>
              <a:rPr lang="en-US" dirty="0"/>
              <a:t>Germinal center  </a:t>
            </a:r>
            <a:r>
              <a:rPr lang="ar-IQ" dirty="0"/>
              <a:t>فاتح الصبغة وذو خلايا لمفاوية متوسطة الحجم .</a:t>
            </a:r>
          </a:p>
          <a:p>
            <a:endParaRPr lang="ar-IQ" dirty="0"/>
          </a:p>
        </p:txBody>
      </p:sp>
    </p:spTree>
    <p:extLst>
      <p:ext uri="{BB962C8B-B14F-4D97-AF65-F5344CB8AC3E}">
        <p14:creationId xmlns:p14="http://schemas.microsoft.com/office/powerpoint/2010/main" val="4010469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708688"/>
          </a:xfrm>
        </p:spPr>
        <p:txBody>
          <a:bodyPr>
            <a:normAutofit/>
          </a:bodyPr>
          <a:lstStyle/>
          <a:p>
            <a:pPr algn="just"/>
            <a:endParaRPr lang="ar-IQ" sz="2000" dirty="0"/>
          </a:p>
        </p:txBody>
      </p:sp>
      <p:sp>
        <p:nvSpPr>
          <p:cNvPr id="3" name="عنصر نائب للمحتوى 2"/>
          <p:cNvSpPr>
            <a:spLocks noGrp="1"/>
          </p:cNvSpPr>
          <p:nvPr>
            <p:ph idx="1"/>
          </p:nvPr>
        </p:nvSpPr>
        <p:spPr>
          <a:xfrm>
            <a:off x="457200" y="1556792"/>
            <a:ext cx="8229600" cy="4767808"/>
          </a:xfrm>
        </p:spPr>
        <p:txBody>
          <a:bodyPr>
            <a:normAutofit fontScale="85000" lnSpcReduction="20000"/>
          </a:bodyPr>
          <a:lstStyle/>
          <a:p>
            <a:pPr algn="just"/>
            <a:r>
              <a:rPr lang="ar-IQ" dirty="0"/>
              <a:t>العقد اللمفاوية </a:t>
            </a:r>
            <a:r>
              <a:rPr lang="en-US" dirty="0"/>
              <a:t>Lymph nodes</a:t>
            </a:r>
          </a:p>
          <a:p>
            <a:pPr algn="just"/>
            <a:r>
              <a:rPr lang="ar-IQ" dirty="0"/>
              <a:t>تتوزع على طول مسارات الاوعية اللمفاوية , وتكون اكثر بروزا في منطقة تحت الابط </a:t>
            </a:r>
            <a:r>
              <a:rPr lang="ar-IQ" dirty="0" err="1"/>
              <a:t>والرقبو</a:t>
            </a:r>
            <a:r>
              <a:rPr lang="ar-IQ" dirty="0"/>
              <a:t> والاربية , شكلها بيضوي بقطر </a:t>
            </a:r>
            <a:r>
              <a:rPr lang="ar-IQ" dirty="0" err="1"/>
              <a:t>يصلاالى</a:t>
            </a:r>
            <a:r>
              <a:rPr lang="ar-IQ" dirty="0"/>
              <a:t>  25ملم  وسطح محدب يقابله في الجهة الاخرى سطح ذو انخفاض (السرة</a:t>
            </a:r>
            <a:r>
              <a:rPr lang="en-US" dirty="0"/>
              <a:t>Hilum  ) , </a:t>
            </a:r>
            <a:r>
              <a:rPr lang="ar-IQ" dirty="0"/>
              <a:t>تحاط العقدة بمحفظة من نسيج ضام تمتد منها حواجز </a:t>
            </a:r>
            <a:r>
              <a:rPr lang="en-US" dirty="0" err="1"/>
              <a:t>Trabeculae</a:t>
            </a:r>
            <a:r>
              <a:rPr lang="ar-IQ" dirty="0"/>
              <a:t>نحو الداخل لتقسم العقدة الى حجر .تخترق المحفظة في عدة نقاط على السطح المحدب , اوعية لمفاوية واردة </a:t>
            </a:r>
            <a:r>
              <a:rPr lang="en-US" dirty="0"/>
              <a:t>afferent lymphatic vessels </a:t>
            </a:r>
            <a:r>
              <a:rPr lang="ar-IQ" dirty="0"/>
              <a:t>ذات صمامات , لتصب في الجيب تحت المحفظة </a:t>
            </a:r>
            <a:r>
              <a:rPr lang="en-US" dirty="0" err="1"/>
              <a:t>subcapsular</a:t>
            </a:r>
            <a:r>
              <a:rPr lang="en-US" dirty="0"/>
              <a:t> sinus .</a:t>
            </a:r>
            <a:r>
              <a:rPr lang="ar-IQ" dirty="0"/>
              <a:t>ان العقدة تظهر </a:t>
            </a:r>
            <a:r>
              <a:rPr lang="ar-IQ" dirty="0" err="1"/>
              <a:t>مؤلفةمن</a:t>
            </a:r>
            <a:r>
              <a:rPr lang="ar-IQ" dirty="0"/>
              <a:t> منطقة خارجية داكنة الصبغة هي , القشرة ,واخرى داخلية افتح تدعى, اللب  </a:t>
            </a:r>
            <a:r>
              <a:rPr lang="en-US" dirty="0"/>
              <a:t>Medulla .</a:t>
            </a:r>
            <a:r>
              <a:rPr lang="ar-IQ" dirty="0" err="1"/>
              <a:t>تتالف</a:t>
            </a:r>
            <a:r>
              <a:rPr lang="ar-IQ" dirty="0"/>
              <a:t> القشرة من عقيدات لمفاوية ذات مركز مولد , وهذه العقيدات تحاط بالجيب تحت المحفظة والذي يرتبط بجيوب حاوية على نسيج شبكي تدعى بجيوب الحواجز </a:t>
            </a:r>
            <a:r>
              <a:rPr lang="en-US" dirty="0" err="1"/>
              <a:t>trabeculae</a:t>
            </a:r>
            <a:r>
              <a:rPr lang="en-US" dirty="0"/>
              <a:t> sinuses. </a:t>
            </a:r>
            <a:r>
              <a:rPr lang="ar-IQ" dirty="0"/>
              <a:t>ان المنطقة العميقة من القشرة والتي تشغل بخلايا </a:t>
            </a:r>
            <a:r>
              <a:rPr lang="en-US" dirty="0"/>
              <a:t>T, </a:t>
            </a:r>
            <a:r>
              <a:rPr lang="ar-IQ" dirty="0"/>
              <a:t>جنب القشرية </a:t>
            </a:r>
            <a:r>
              <a:rPr lang="en-US" dirty="0" err="1"/>
              <a:t>Paracortex</a:t>
            </a:r>
            <a:r>
              <a:rPr lang="en-US" dirty="0"/>
              <a:t> , </a:t>
            </a:r>
            <a:r>
              <a:rPr lang="ar-IQ" dirty="0"/>
              <a:t>اما النسيج اللمفاوي في اللب يتخذ شكل شرائط تحتوي على خلايا بلازمية </a:t>
            </a:r>
            <a:r>
              <a:rPr lang="ar-IQ" dirty="0" err="1"/>
              <a:t>وملتهمة</a:t>
            </a:r>
            <a:r>
              <a:rPr lang="ar-IQ" dirty="0"/>
              <a:t> ولمفاوية , وتمتد بين التفرعات غير المنتظمة للحواجز .وتكون الحبال اللمفاوية  اللبية محاطة بالجيوب اللمفاوية اللبية </a:t>
            </a:r>
            <a:r>
              <a:rPr lang="en-US" dirty="0"/>
              <a:t>medullary lymph sinuses , </a:t>
            </a:r>
            <a:r>
              <a:rPr lang="ar-IQ" dirty="0"/>
              <a:t>تشكل الجيوب اللبية قنوات شعرية تقوم بتصريف اللمف من المناطق اللبية الى الاوعية اللمفاوية الصادرة </a:t>
            </a:r>
            <a:r>
              <a:rPr lang="en-US" dirty="0"/>
              <a:t>efferent lymphatic vessels</a:t>
            </a:r>
            <a:r>
              <a:rPr lang="ar-IQ" dirty="0"/>
              <a:t>التي تغادر العقدة عند السرة .</a:t>
            </a:r>
          </a:p>
          <a:p>
            <a:endParaRPr lang="ar-IQ" dirty="0"/>
          </a:p>
        </p:txBody>
      </p:sp>
    </p:spTree>
    <p:extLst>
      <p:ext uri="{BB962C8B-B14F-4D97-AF65-F5344CB8AC3E}">
        <p14:creationId xmlns:p14="http://schemas.microsoft.com/office/powerpoint/2010/main" val="3430343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564672"/>
          </a:xfrm>
        </p:spPr>
        <p:txBody>
          <a:bodyPr>
            <a:normAutofit/>
          </a:bodyPr>
          <a:lstStyle/>
          <a:p>
            <a:pPr algn="just"/>
            <a:endParaRPr lang="ar-IQ" sz="2000" dirty="0"/>
          </a:p>
        </p:txBody>
      </p:sp>
      <p:sp>
        <p:nvSpPr>
          <p:cNvPr id="3" name="عنصر نائب للمحتوى 2"/>
          <p:cNvSpPr>
            <a:spLocks noGrp="1"/>
          </p:cNvSpPr>
          <p:nvPr>
            <p:ph idx="1"/>
          </p:nvPr>
        </p:nvSpPr>
        <p:spPr>
          <a:xfrm>
            <a:off x="457200" y="1412776"/>
            <a:ext cx="8229600" cy="4911824"/>
          </a:xfrm>
        </p:spPr>
        <p:txBody>
          <a:bodyPr>
            <a:normAutofit fontScale="92500" lnSpcReduction="10000"/>
          </a:bodyPr>
          <a:lstStyle/>
          <a:p>
            <a:pPr algn="just"/>
            <a:r>
              <a:rPr lang="ar-IQ" dirty="0"/>
              <a:t>وظائف العقدة اللمفاوية :</a:t>
            </a:r>
          </a:p>
          <a:p>
            <a:pPr algn="just"/>
            <a:r>
              <a:rPr lang="ar-IQ" dirty="0"/>
              <a:t>1-	ترشيح اللمف والتهام المادة الغريبة فيه فضلا عن الخلايا التالفة والميتة .</a:t>
            </a:r>
          </a:p>
          <a:p>
            <a:pPr algn="just"/>
            <a:r>
              <a:rPr lang="ar-IQ" dirty="0"/>
              <a:t>2-	انتاج وتخزين واعادة خلايا </a:t>
            </a:r>
            <a:r>
              <a:rPr lang="en-US" dirty="0"/>
              <a:t>T</a:t>
            </a:r>
            <a:r>
              <a:rPr lang="ar-IQ" dirty="0"/>
              <a:t>و</a:t>
            </a:r>
            <a:r>
              <a:rPr lang="en-US" dirty="0"/>
              <a:t>B </a:t>
            </a:r>
            <a:r>
              <a:rPr lang="ar-IQ" dirty="0"/>
              <a:t>الى الدورة الدموية .</a:t>
            </a:r>
          </a:p>
          <a:p>
            <a:pPr algn="just"/>
            <a:r>
              <a:rPr lang="ar-IQ" dirty="0"/>
              <a:t>3-	تلعب دورا مهما في تكوين الاجسام المضادة .</a:t>
            </a:r>
          </a:p>
          <a:p>
            <a:pPr algn="just"/>
            <a:r>
              <a:rPr lang="ar-IQ" dirty="0"/>
              <a:t>التوتة </a:t>
            </a:r>
            <a:r>
              <a:rPr lang="en-US" dirty="0"/>
              <a:t>Thymus</a:t>
            </a:r>
          </a:p>
          <a:p>
            <a:pPr algn="just"/>
            <a:r>
              <a:rPr lang="ar-IQ" dirty="0"/>
              <a:t>عضو لمفاوي ظهاري مفصص يقع في المنطقة الصدرية حيث يغطيه الجزء العلوي من عظم القص .تكون اكثر نشاطا ووزنا في مرحلة الطفولة مقارنة بمراحل الحياة الاخرى, لكنها </a:t>
            </a:r>
            <a:r>
              <a:rPr lang="ar-IQ" dirty="0" err="1"/>
              <a:t>تاخذ</a:t>
            </a:r>
            <a:r>
              <a:rPr lang="ar-IQ" dirty="0"/>
              <a:t> بالضمور التدريجي بعد ذلك , ان التوتة </a:t>
            </a:r>
            <a:r>
              <a:rPr lang="ar-IQ" dirty="0" err="1"/>
              <a:t>تتالف</a:t>
            </a:r>
            <a:r>
              <a:rPr lang="ar-IQ" dirty="0"/>
              <a:t> من فصين يربطهما نسيج ضام , يغطى الفص بمحفظة من نسيج ضام تمتد منها حواجز تقسم الفص جزئيا الى عدد من </a:t>
            </a:r>
            <a:r>
              <a:rPr lang="ar-IQ" dirty="0" err="1"/>
              <a:t>الفصيصات</a:t>
            </a:r>
            <a:r>
              <a:rPr lang="ar-IQ" dirty="0"/>
              <a:t> غير التامة والمشتركة باللب .ويمتد من اللب الى </a:t>
            </a:r>
            <a:r>
              <a:rPr lang="ar-IQ" dirty="0" err="1"/>
              <a:t>الفصيصات</a:t>
            </a:r>
            <a:r>
              <a:rPr lang="ar-IQ" dirty="0"/>
              <a:t> استطالات لبية تحاط من جوانبها ونهاياتها البعيدة بالقشرة , تكون </a:t>
            </a:r>
            <a:r>
              <a:rPr lang="ar-IQ" dirty="0" err="1"/>
              <a:t>الفشرة</a:t>
            </a:r>
            <a:r>
              <a:rPr lang="ar-IQ" dirty="0"/>
              <a:t>  الجزء الخارجي من الفصيص والذي يكون داكنا وذو خلايا لمفاوية صغيرة و متراصة تدعى الخلايا التوتية </a:t>
            </a:r>
            <a:r>
              <a:rPr lang="en-US" dirty="0" err="1"/>
              <a:t>Thymocytes</a:t>
            </a:r>
            <a:r>
              <a:rPr lang="en-US" dirty="0"/>
              <a:t> </a:t>
            </a:r>
            <a:endParaRPr lang="ar-IQ" dirty="0"/>
          </a:p>
        </p:txBody>
      </p:sp>
    </p:spTree>
    <p:extLst>
      <p:ext uri="{BB962C8B-B14F-4D97-AF65-F5344CB8AC3E}">
        <p14:creationId xmlns:p14="http://schemas.microsoft.com/office/powerpoint/2010/main" val="146489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492664"/>
          </a:xfrm>
        </p:spPr>
        <p:txBody>
          <a:bodyPr>
            <a:normAutofit/>
          </a:bodyPr>
          <a:lstStyle/>
          <a:p>
            <a:pPr algn="just"/>
            <a:endParaRPr lang="ar-IQ" sz="2000" dirty="0"/>
          </a:p>
        </p:txBody>
      </p:sp>
      <p:sp>
        <p:nvSpPr>
          <p:cNvPr id="3" name="عنصر نائب للمحتوى 2"/>
          <p:cNvSpPr>
            <a:spLocks noGrp="1"/>
          </p:cNvSpPr>
          <p:nvPr>
            <p:ph idx="1"/>
          </p:nvPr>
        </p:nvSpPr>
        <p:spPr>
          <a:xfrm>
            <a:off x="457200" y="1412776"/>
            <a:ext cx="8229600" cy="4911824"/>
          </a:xfrm>
        </p:spPr>
        <p:txBody>
          <a:bodyPr>
            <a:normAutofit fontScale="92500" lnSpcReduction="10000"/>
          </a:bodyPr>
          <a:lstStyle/>
          <a:p>
            <a:pPr algn="just"/>
            <a:r>
              <a:rPr lang="ar-IQ" dirty="0"/>
              <a:t>يظهر اللب افتح لونا وخلاياه اقل تراصا مما هي عليه في القشرة , ومحتويا على جسيمات </a:t>
            </a:r>
            <a:r>
              <a:rPr lang="ar-IQ" dirty="0" err="1"/>
              <a:t>هاسل</a:t>
            </a:r>
            <a:r>
              <a:rPr lang="ar-IQ" dirty="0"/>
              <a:t> ان </a:t>
            </a:r>
            <a:r>
              <a:rPr lang="ar-IQ" dirty="0" err="1"/>
              <a:t>جسيمتن</a:t>
            </a:r>
            <a:r>
              <a:rPr lang="ar-IQ" dirty="0"/>
              <a:t> </a:t>
            </a:r>
            <a:r>
              <a:rPr lang="ar-IQ" dirty="0" err="1"/>
              <a:t>هاسل</a:t>
            </a:r>
            <a:r>
              <a:rPr lang="ar-IQ" dirty="0"/>
              <a:t> </a:t>
            </a:r>
            <a:r>
              <a:rPr lang="en-US" dirty="0"/>
              <a:t>Hassall s corpuscles </a:t>
            </a:r>
            <a:r>
              <a:rPr lang="ar-IQ" dirty="0"/>
              <a:t>هي عبارة عن اجسام بيضوية مؤلفة من خلايا ظهارية مسطحة مرتبة على شكل دوائر متحدة المركز , تعاني الخلايا المركزية منها , من الاضمحلال , وترتبط المحيطية منها مع الخلايا الشبكية المجاورة .</a:t>
            </a:r>
          </a:p>
          <a:p>
            <a:pPr algn="just"/>
            <a:r>
              <a:rPr lang="ar-IQ" dirty="0"/>
              <a:t>وظائف التوتة :</a:t>
            </a:r>
          </a:p>
          <a:p>
            <a:pPr algn="just"/>
            <a:r>
              <a:rPr lang="ar-IQ" dirty="0"/>
              <a:t>تعتبر التوتة مكانا لنضج الخلايا اللمفاوية الى خلايا </a:t>
            </a:r>
            <a:r>
              <a:rPr lang="en-US" dirty="0"/>
              <a:t>T </a:t>
            </a:r>
            <a:r>
              <a:rPr lang="ar-IQ" dirty="0"/>
              <a:t>و</a:t>
            </a:r>
            <a:r>
              <a:rPr lang="en-US" dirty="0"/>
              <a:t>helper -T  </a:t>
            </a:r>
            <a:r>
              <a:rPr lang="en-US" dirty="0" err="1"/>
              <a:t>cytotoix</a:t>
            </a:r>
            <a:r>
              <a:rPr lang="en-US" dirty="0"/>
              <a:t> T,, </a:t>
            </a:r>
            <a:r>
              <a:rPr lang="ar-IQ" dirty="0"/>
              <a:t>وتسرع خلايا التوتة المساعدة </a:t>
            </a:r>
            <a:r>
              <a:rPr lang="en-US" dirty="0"/>
              <a:t>nurse </a:t>
            </a:r>
            <a:r>
              <a:rPr lang="ar-IQ" dirty="0"/>
              <a:t>في الدم من تمايز الخلايا اللمفاوية وتكاثرها ونضجها كما تكون حاجز الدم- التوتة لمنع الخلايا اللمفاوية النامية من التماس مع المستضدات المحمولة . ترسل خلايا </a:t>
            </a:r>
            <a:r>
              <a:rPr lang="en-US" dirty="0"/>
              <a:t>T </a:t>
            </a:r>
            <a:r>
              <a:rPr lang="ar-IQ" dirty="0"/>
              <a:t>الناضجة الى الانسجة والاعضاء اللمفاوية مثل العقد والطحال . كما تفرز الخلايا الشبكية الظهارية هرمونات تحتاج اليها الخلايا اللمفاوية للنضج. ان الازالة المبكرة لهذه الغدة تؤدي الى فقدان الاهلية المناعية </a:t>
            </a:r>
            <a:r>
              <a:rPr lang="en-US" dirty="0"/>
              <a:t>Immunologic competence </a:t>
            </a:r>
          </a:p>
          <a:p>
            <a:endParaRPr lang="ar-IQ" dirty="0"/>
          </a:p>
        </p:txBody>
      </p:sp>
    </p:spTree>
    <p:extLst>
      <p:ext uri="{BB962C8B-B14F-4D97-AF65-F5344CB8AC3E}">
        <p14:creationId xmlns:p14="http://schemas.microsoft.com/office/powerpoint/2010/main" val="508323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492664"/>
          </a:xfrm>
        </p:spPr>
        <p:txBody>
          <a:bodyPr>
            <a:normAutofit/>
          </a:bodyPr>
          <a:lstStyle/>
          <a:p>
            <a:pPr algn="just"/>
            <a:endParaRPr lang="ar-IQ" sz="2000" dirty="0"/>
          </a:p>
        </p:txBody>
      </p:sp>
      <p:sp>
        <p:nvSpPr>
          <p:cNvPr id="3" name="عنصر نائب للمحتوى 2"/>
          <p:cNvSpPr>
            <a:spLocks noGrp="1"/>
          </p:cNvSpPr>
          <p:nvPr>
            <p:ph idx="1"/>
          </p:nvPr>
        </p:nvSpPr>
        <p:spPr>
          <a:xfrm>
            <a:off x="539552" y="1412776"/>
            <a:ext cx="8229600" cy="4896544"/>
          </a:xfrm>
        </p:spPr>
        <p:txBody>
          <a:bodyPr>
            <a:normAutofit fontScale="77500" lnSpcReduction="20000"/>
          </a:bodyPr>
          <a:lstStyle/>
          <a:p>
            <a:r>
              <a:rPr lang="ar-IQ" dirty="0" err="1"/>
              <a:t>اللوزات</a:t>
            </a:r>
            <a:r>
              <a:rPr lang="ar-IQ" dirty="0"/>
              <a:t> </a:t>
            </a:r>
            <a:r>
              <a:rPr lang="en-US" dirty="0"/>
              <a:t>Tonsils</a:t>
            </a:r>
          </a:p>
          <a:p>
            <a:r>
              <a:rPr lang="ar-IQ" dirty="0"/>
              <a:t>اللوزة تجمع من نسيج لمفاوي يغطي سطحه الحر نسيج ظهاري ,تفتح فيه قنوات بعض الغدد والى الاسفل من النسيج توجد طبقة من نسيج ضام ليفي ,يقع تحت النسيج الضام نسيج لمفاوي مفكك </a:t>
            </a:r>
            <a:r>
              <a:rPr lang="ar-IQ" dirty="0" err="1"/>
              <a:t>تنطمر</a:t>
            </a:r>
            <a:r>
              <a:rPr lang="ar-IQ" dirty="0"/>
              <a:t> فيه العقيدات اللمفاوية وفي العمق اكثر توجد محفظة من نسيج ضام كثيف تغطي قاعدة اللوزة .تمتد من المحفظة حواجز من النسيج الضام تفصل الخبايا عن بعضها . ان </a:t>
            </a:r>
            <a:r>
              <a:rPr lang="ar-IQ" dirty="0" err="1"/>
              <a:t>اللوزات</a:t>
            </a:r>
            <a:r>
              <a:rPr lang="ar-IQ" dirty="0"/>
              <a:t> تتوزع في اربعة مجاميع تشكل حلقة محيطة بالبلعوم .</a:t>
            </a:r>
          </a:p>
          <a:p>
            <a:r>
              <a:rPr lang="ar-IQ" dirty="0" err="1"/>
              <a:t>اللوزات</a:t>
            </a:r>
            <a:r>
              <a:rPr lang="ar-IQ" dirty="0"/>
              <a:t> الحنكية </a:t>
            </a:r>
            <a:r>
              <a:rPr lang="en-US" dirty="0"/>
              <a:t>Palatine tonsils </a:t>
            </a:r>
          </a:p>
          <a:p>
            <a:r>
              <a:rPr lang="ar-IQ" dirty="0"/>
              <a:t>وهما لوزتان تقعان على جانبي بداية البلعوم , والنسيج </a:t>
            </a:r>
            <a:r>
              <a:rPr lang="ar-IQ" dirty="0" err="1"/>
              <a:t>الظهاري</a:t>
            </a:r>
            <a:r>
              <a:rPr lang="ar-IQ" dirty="0"/>
              <a:t> </a:t>
            </a:r>
            <a:r>
              <a:rPr lang="ar-IQ" dirty="0" err="1"/>
              <a:t>المغطي</a:t>
            </a:r>
            <a:r>
              <a:rPr lang="ar-IQ" dirty="0"/>
              <a:t> هو طبقي حرشفي ذو </a:t>
            </a:r>
            <a:r>
              <a:rPr lang="ar-IQ" dirty="0" err="1"/>
              <a:t>انبعاجات</a:t>
            </a:r>
            <a:r>
              <a:rPr lang="ar-IQ" dirty="0"/>
              <a:t> كثيرة تحوي تجاويفها خلايا ظهارية ولمفاوية وبكتريا , تعرف بالخبايا اللوزية </a:t>
            </a:r>
            <a:r>
              <a:rPr lang="en-US" dirty="0" err="1"/>
              <a:t>Tonsillar</a:t>
            </a:r>
            <a:r>
              <a:rPr lang="en-US" dirty="0"/>
              <a:t> crypts.</a:t>
            </a:r>
          </a:p>
          <a:p>
            <a:r>
              <a:rPr lang="ar-IQ" dirty="0" err="1"/>
              <a:t>اللوزات</a:t>
            </a:r>
            <a:r>
              <a:rPr lang="ar-IQ" dirty="0"/>
              <a:t> اللسانية </a:t>
            </a:r>
            <a:r>
              <a:rPr lang="en-US" dirty="0"/>
              <a:t>Lingual tonsils</a:t>
            </a:r>
          </a:p>
          <a:p>
            <a:r>
              <a:rPr lang="ar-IQ" dirty="0"/>
              <a:t>وتقع على جذر اللسان وتكون صغيرة وكثيرة العدد. يغطي سطحها نسيج ظهاري طبقي حرشفي , وتكون ذات خبايا بسيطة وقليلة العدد .</a:t>
            </a:r>
          </a:p>
          <a:p>
            <a:r>
              <a:rPr lang="ar-IQ" dirty="0" err="1"/>
              <a:t>اللوزات</a:t>
            </a:r>
            <a:r>
              <a:rPr lang="ar-IQ" dirty="0"/>
              <a:t> البلعومية </a:t>
            </a:r>
            <a:r>
              <a:rPr lang="en-US" dirty="0"/>
              <a:t>Pharyngeal </a:t>
            </a:r>
          </a:p>
          <a:p>
            <a:r>
              <a:rPr lang="ar-IQ" dirty="0"/>
              <a:t>وهي غدة منفردة تقع </a:t>
            </a:r>
            <a:r>
              <a:rPr lang="ar-IQ" dirty="0" err="1"/>
              <a:t>علىى</a:t>
            </a:r>
            <a:r>
              <a:rPr lang="ar-IQ" dirty="0"/>
              <a:t> الجدار الخلفي الوسطي للبلعوم الانفي , يغطي سطحها نسيج ظهاري طبقي كاذب مهدب ذو خلايا مخاطية كاسية ,مع وجود بعض من الطبقي </a:t>
            </a:r>
            <a:r>
              <a:rPr lang="ar-IQ" dirty="0" err="1"/>
              <a:t>الحرسفي</a:t>
            </a:r>
            <a:r>
              <a:rPr lang="ar-IQ" dirty="0"/>
              <a:t> . كما تنعدم فيها الخبايا الحقيقية والتي تكون مجرد انطواء في النسيج </a:t>
            </a:r>
            <a:r>
              <a:rPr lang="ar-IQ" dirty="0" err="1"/>
              <a:t>الظهاري</a:t>
            </a:r>
            <a:r>
              <a:rPr lang="ar-IQ" dirty="0"/>
              <a:t> . والمحفظة فيها رقيقة .</a:t>
            </a:r>
          </a:p>
          <a:p>
            <a:endParaRPr lang="ar-IQ" dirty="0"/>
          </a:p>
          <a:p>
            <a:pPr algn="just"/>
            <a:endParaRPr lang="ar-IQ" dirty="0"/>
          </a:p>
        </p:txBody>
      </p:sp>
    </p:spTree>
    <p:extLst>
      <p:ext uri="{BB962C8B-B14F-4D97-AF65-F5344CB8AC3E}">
        <p14:creationId xmlns:p14="http://schemas.microsoft.com/office/powerpoint/2010/main" val="2872913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36680"/>
          </a:xfrm>
        </p:spPr>
        <p:txBody>
          <a:bodyPr>
            <a:normAutofit/>
          </a:bodyPr>
          <a:lstStyle/>
          <a:p>
            <a:pPr algn="just"/>
            <a:endParaRPr lang="ar-IQ" sz="2000" dirty="0"/>
          </a:p>
        </p:txBody>
      </p:sp>
      <p:sp>
        <p:nvSpPr>
          <p:cNvPr id="3" name="عنصر نائب للمحتوى 2"/>
          <p:cNvSpPr>
            <a:spLocks noGrp="1"/>
          </p:cNvSpPr>
          <p:nvPr>
            <p:ph idx="1"/>
          </p:nvPr>
        </p:nvSpPr>
        <p:spPr>
          <a:xfrm>
            <a:off x="457200" y="1484784"/>
            <a:ext cx="8229600" cy="4839816"/>
          </a:xfrm>
        </p:spPr>
        <p:txBody>
          <a:bodyPr>
            <a:normAutofit fontScale="85000" lnSpcReduction="20000"/>
          </a:bodyPr>
          <a:lstStyle/>
          <a:p>
            <a:pPr algn="just"/>
            <a:r>
              <a:rPr lang="ar-IQ" dirty="0" err="1"/>
              <a:t>اللوزات</a:t>
            </a:r>
            <a:r>
              <a:rPr lang="ar-IQ" dirty="0"/>
              <a:t> الانبوبية </a:t>
            </a:r>
            <a:r>
              <a:rPr lang="en-US" dirty="0"/>
              <a:t>Tubular tonsils </a:t>
            </a:r>
          </a:p>
          <a:p>
            <a:pPr algn="just"/>
            <a:r>
              <a:rPr lang="ar-IQ" dirty="0"/>
              <a:t>تقع حول الفتحة البلعومية </a:t>
            </a:r>
            <a:r>
              <a:rPr lang="ar-IQ" dirty="0" err="1"/>
              <a:t>للانبوب</a:t>
            </a:r>
            <a:r>
              <a:rPr lang="ar-IQ" dirty="0"/>
              <a:t> السمعي وتتضمن امتداد جانبي للوزة البلعومية . وهي تغطى بنسيج ظهاري عمودي مهدب .</a:t>
            </a:r>
          </a:p>
          <a:p>
            <a:pPr algn="just"/>
            <a:r>
              <a:rPr lang="ar-IQ" dirty="0"/>
              <a:t>الطحال </a:t>
            </a:r>
            <a:r>
              <a:rPr lang="en-US" dirty="0"/>
              <a:t>Spleen</a:t>
            </a:r>
          </a:p>
          <a:p>
            <a:pPr algn="just"/>
            <a:r>
              <a:rPr lang="ar-IQ" dirty="0" err="1"/>
              <a:t>هواكبر</a:t>
            </a:r>
            <a:r>
              <a:rPr lang="ar-IQ" dirty="0"/>
              <a:t> الاعضاء اللمفاوية , يقع بين المعدة والكلية اليسرى والحجاب الحاجز ويقع على سطحه انخفاض ( السرة ). يحاط الطحال بمحفظة من نسيج ضام تمتد منها حواجز الى الداخل مقسمة اياه الى فصيصات </a:t>
            </a:r>
            <a:r>
              <a:rPr lang="en-US" dirty="0"/>
              <a:t>lobules  . </a:t>
            </a:r>
            <a:r>
              <a:rPr lang="ar-IQ" dirty="0" err="1"/>
              <a:t>لاتظهر</a:t>
            </a:r>
            <a:r>
              <a:rPr lang="ar-IQ" dirty="0"/>
              <a:t> القشرة واللب في الطحال , وتشغل المسافة ما بين </a:t>
            </a:r>
            <a:r>
              <a:rPr lang="ar-IQ" dirty="0" err="1"/>
              <a:t>الحواجزبنسيج</a:t>
            </a:r>
            <a:r>
              <a:rPr lang="ar-IQ" dirty="0"/>
              <a:t> لمفاوي يكون على نوعين ويعرف باللب </a:t>
            </a:r>
            <a:r>
              <a:rPr lang="ar-IQ" dirty="0" err="1"/>
              <a:t>الطحالي</a:t>
            </a:r>
            <a:r>
              <a:rPr lang="ar-IQ" dirty="0"/>
              <a:t> </a:t>
            </a:r>
            <a:r>
              <a:rPr lang="en-US" dirty="0"/>
              <a:t>Splenic pulp .</a:t>
            </a:r>
          </a:p>
          <a:p>
            <a:pPr algn="just"/>
            <a:r>
              <a:rPr lang="ar-IQ" dirty="0"/>
              <a:t>يمكن تمييز النسيج المكون للطحال الى :</a:t>
            </a:r>
          </a:p>
          <a:p>
            <a:pPr algn="just"/>
            <a:r>
              <a:rPr lang="ar-IQ" dirty="0"/>
              <a:t>اللب الابيض </a:t>
            </a:r>
            <a:r>
              <a:rPr lang="en-US" dirty="0"/>
              <a:t>White pulp</a:t>
            </a:r>
          </a:p>
          <a:p>
            <a:pPr algn="just"/>
            <a:r>
              <a:rPr lang="ar-IQ" dirty="0"/>
              <a:t>نسيج لمفاوي ذو خلايا لمفاوية كثيرة العدد متباينة الحجم , يمتد مع الشرايين الداخلة ويحيط بها , ويقد يتخذ شكل عقيدات لمفاوية (عقيدات </a:t>
            </a:r>
            <a:r>
              <a:rPr lang="ar-IQ" dirty="0" err="1"/>
              <a:t>طحالية</a:t>
            </a:r>
            <a:r>
              <a:rPr lang="ar-IQ" dirty="0"/>
              <a:t> </a:t>
            </a:r>
            <a:r>
              <a:rPr lang="en-US" dirty="0"/>
              <a:t>Splenic nodules) </a:t>
            </a:r>
            <a:r>
              <a:rPr lang="ar-IQ" dirty="0"/>
              <a:t>ذات مركز مولد يحيط بشريان مركزي (وان كان غير مركزي) وقد يكون بشكل منتشر . ان العقيدات </a:t>
            </a:r>
            <a:r>
              <a:rPr lang="ar-IQ" dirty="0" err="1"/>
              <a:t>الطحالية</a:t>
            </a:r>
            <a:r>
              <a:rPr lang="ar-IQ" dirty="0"/>
              <a:t> تختلف عن العقيدات اللمفاوية الاخرى بوجود شريان واحد (شريان مركزي ) </a:t>
            </a:r>
            <a:r>
              <a:rPr lang="ar-IQ" dirty="0" err="1"/>
              <a:t>اواكثر</a:t>
            </a:r>
            <a:r>
              <a:rPr lang="ar-IQ" dirty="0"/>
              <a:t> , يعتبر مكان استجابة مناعية لمستضدات الدم المنقولة بواسطة الدم .</a:t>
            </a:r>
          </a:p>
        </p:txBody>
      </p:sp>
    </p:spTree>
    <p:extLst>
      <p:ext uri="{BB962C8B-B14F-4D97-AF65-F5344CB8AC3E}">
        <p14:creationId xmlns:p14="http://schemas.microsoft.com/office/powerpoint/2010/main" val="3876222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TotalTime>
  <Words>1020</Words>
  <Application>Microsoft Office PowerPoint</Application>
  <PresentationFormat>عرض على الشاشة (3:4)‏</PresentationFormat>
  <Paragraphs>51</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تدفق</vt:lpstr>
      <vt:lpstr>علم النسج  </vt:lpstr>
      <vt:lpstr>الجهاز الوعائي اللمفاوي The lymph vascular system</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النسج</dc:title>
  <dc:creator>sci</dc:creator>
  <cp:lastModifiedBy>sci</cp:lastModifiedBy>
  <cp:revision>2</cp:revision>
  <dcterms:created xsi:type="dcterms:W3CDTF">2019-12-10T19:20:40Z</dcterms:created>
  <dcterms:modified xsi:type="dcterms:W3CDTF">2019-12-10T19:36:39Z</dcterms:modified>
</cp:coreProperties>
</file>